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STER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/>
          <p:nvPr>
            <p:ph type="sldNum" sz="quarter" idx="2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553200" y="47672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8FAFC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0"/>
          <p:cNvSpPr txBox="1"/>
          <p:nvPr/>
        </p:nvSpPr>
        <p:spPr>
          <a:xfrm>
            <a:off x="594360" y="457200"/>
            <a:ext cx="79552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4000">
                <a:solidFill>
                  <a:srgbClr val="F8FAFC"/>
                </a:solidFill>
              </a:defRPr>
            </a:lvl1pPr>
          </a:lstStyle>
          <a:p>
            <a:pPr/>
            <a:r>
              <a:t>ASCENT</a:t>
            </a:r>
          </a:p>
        </p:txBody>
      </p:sp>
      <p:pic>
        <p:nvPicPr>
          <p:cNvPr id="2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62655" y="1554480"/>
            <a:ext cx="3218690" cy="246888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 1"/>
          <p:cNvSpPr txBox="1"/>
          <p:nvPr/>
        </p:nvSpPr>
        <p:spPr>
          <a:xfrm>
            <a:off x="1142999" y="4314016"/>
            <a:ext cx="685800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FF6B35"/>
                </a:solidFill>
              </a:defRPr>
            </a:lvl1pPr>
          </a:lstStyle>
          <a:p>
            <a:pPr/>
            <a:r>
              <a:t>Series A Pitch Deck · Fueling Exponential Growth</a:t>
            </a:r>
          </a:p>
        </p:txBody>
      </p:sp>
      <p:sp>
        <p:nvSpPr>
          <p:cNvPr id="3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The Problem</a:t>
            </a:r>
          </a:p>
        </p:txBody>
      </p:sp>
      <p:sp>
        <p:nvSpPr>
          <p:cNvPr id="3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Teams waste 10+ hours/week on manual, disconnected workflows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Existing tools are fragmented, expensive, and hard to scale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Lack of real-time visibility slows decision-making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SMBs are underserved by enterprise-grade solutions</a:t>
            </a:r>
          </a:p>
        </p:txBody>
      </p:sp>
      <p:sp>
        <p:nvSpPr>
          <p:cNvPr id="34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Our Solution</a:t>
            </a:r>
          </a:p>
        </p:txBody>
      </p:sp>
      <p:sp>
        <p:nvSpPr>
          <p:cNvPr id="37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Unified platform that automates the entire workflow end-to-end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Real-time analytics and insights in one dashboard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Seamless integrations with existing tools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Built to scale from startup to enterprise</a:t>
            </a:r>
          </a:p>
        </p:txBody>
      </p:sp>
      <p:sp>
        <p:nvSpPr>
          <p:cNvPr id="3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Product Demo</a:t>
            </a:r>
          </a:p>
        </p:txBody>
      </p:sp>
      <p:pic>
        <p:nvPicPr>
          <p:cNvPr id="4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05839"/>
            <a:ext cx="9144000" cy="334772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 1"/>
          <p:cNvSpPr txBox="1"/>
          <p:nvPr/>
        </p:nvSpPr>
        <p:spPr>
          <a:xfrm>
            <a:off x="594360" y="4444999"/>
            <a:ext cx="7955279" cy="300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>
                <a:solidFill>
                  <a:srgbClr val="F8FAFC"/>
                </a:solidFill>
              </a:defRPr>
            </a:lvl1pPr>
          </a:lstStyle>
          <a:p>
            <a:pPr/>
            <a:r>
              <a:t>Intuitive dashboard, real-time insights, seamless onboarding</a:t>
            </a:r>
          </a:p>
        </p:txBody>
      </p:sp>
      <p:sp>
        <p:nvSpPr>
          <p:cNvPr id="43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Market Size</a:t>
            </a:r>
          </a:p>
        </p:txBody>
      </p:sp>
      <p:pic>
        <p:nvPicPr>
          <p:cNvPr id="4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1188719"/>
            <a:ext cx="5120642" cy="3749042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Text 1"/>
          <p:cNvSpPr txBox="1"/>
          <p:nvPr/>
        </p:nvSpPr>
        <p:spPr>
          <a:xfrm>
            <a:off x="5669279" y="1855787"/>
            <a:ext cx="3108961" cy="2414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$12.0B Total Addressable Market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$3.5B Serviceable Addressable Market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$350M Serviceable Obtainable Market (Yr 1)</a:t>
            </a:r>
          </a:p>
        </p:txBody>
      </p:sp>
      <p:sp>
        <p:nvSpPr>
          <p:cNvPr id="4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Business Model</a:t>
            </a:r>
          </a:p>
        </p:txBody>
      </p:sp>
      <p:sp>
        <p:nvSpPr>
          <p:cNvPr id="51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Tiered SaaS subscriptions: Starter, Growth, Enterprise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Usage-based add-ons for high-volume customers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Annual contracts drive 92% net revenue retention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Land-and-expand motion across departments</a:t>
            </a:r>
          </a:p>
        </p:txBody>
      </p:sp>
      <p:sp>
        <p:nvSpPr>
          <p:cNvPr id="5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Traction</a:t>
            </a:r>
          </a:p>
        </p:txBody>
      </p:sp>
      <p:pic>
        <p:nvPicPr>
          <p:cNvPr id="5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1188719"/>
            <a:ext cx="5120642" cy="3749042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1"/>
          <p:cNvSpPr txBox="1"/>
          <p:nvPr/>
        </p:nvSpPr>
        <p:spPr>
          <a:xfrm>
            <a:off x="5669279" y="2058987"/>
            <a:ext cx="3108961" cy="2008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28x ARR growth across 6 quarters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$1.4M ARR as of Q6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Consistent quarter-over-quarter acceleration</a:t>
            </a:r>
          </a:p>
        </p:txBody>
      </p:sp>
      <p:sp>
        <p:nvSpPr>
          <p:cNvPr id="57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Competitive Landscape</a:t>
            </a:r>
          </a:p>
        </p:txBody>
      </p:sp>
      <p:pic>
        <p:nvPicPr>
          <p:cNvPr id="6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1188719"/>
            <a:ext cx="5120642" cy="3749042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Text 1"/>
          <p:cNvSpPr txBox="1"/>
          <p:nvPr/>
        </p:nvSpPr>
        <p:spPr>
          <a:xfrm>
            <a:off x="5669279" y="1855787"/>
            <a:ext cx="3108961" cy="2414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Highest innovation score in the category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Focused entry, rapidly expanding market presence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Clear differentiation versus legacy incumbents</a:t>
            </a:r>
          </a:p>
        </p:txBody>
      </p:sp>
      <p:sp>
        <p:nvSpPr>
          <p:cNvPr id="6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Go-to-Market Strategy</a:t>
            </a:r>
          </a:p>
        </p:txBody>
      </p:sp>
      <p:sp>
        <p:nvSpPr>
          <p:cNvPr id="65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Product-led growth with self-serve onboarding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Outbound sales targeting mid-market accounts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Strategic partnerships and channel resellers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Content and community-led demand generation</a:t>
            </a:r>
          </a:p>
        </p:txBody>
      </p:sp>
      <p:sp>
        <p:nvSpPr>
          <p:cNvPr id="66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Our Team</a:t>
            </a:r>
          </a:p>
        </p:txBody>
      </p:sp>
      <p:sp>
        <p:nvSpPr>
          <p:cNvPr id="69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Jordan Lee — CEO &amp; Co-Founder, ex-Scale-up Operator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Priya Nair — CTO &amp; Co-Founder, ex-Big Tech Engineering Lead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Sam Carter — Head of Growth, 2x Startup GTM Leader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Maria Gomez — Head of Product, Design &amp; UX Veteran</a:t>
            </a:r>
          </a:p>
        </p:txBody>
      </p:sp>
      <p:sp>
        <p:nvSpPr>
          <p:cNvPr id="7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Financial Projections</a:t>
            </a:r>
          </a:p>
        </p:txBody>
      </p:sp>
      <p:pic>
        <p:nvPicPr>
          <p:cNvPr id="7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1188719"/>
            <a:ext cx="5120642" cy="3749042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Text 1"/>
          <p:cNvSpPr txBox="1"/>
          <p:nvPr/>
        </p:nvSpPr>
        <p:spPr>
          <a:xfrm>
            <a:off x="5669279" y="2058987"/>
            <a:ext cx="3108961" cy="2008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$32M projected revenue by Year 5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22.9x revenue growth over 5 years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Path to profitability by Year 3</a:t>
            </a:r>
          </a:p>
        </p:txBody>
      </p:sp>
      <p:sp>
        <p:nvSpPr>
          <p:cNvPr id="7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Use of Funds</a:t>
            </a:r>
          </a:p>
        </p:txBody>
      </p:sp>
      <p:pic>
        <p:nvPicPr>
          <p:cNvPr id="7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1188719"/>
            <a:ext cx="5120642" cy="3749042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ext 1"/>
          <p:cNvSpPr txBox="1"/>
          <p:nvPr/>
        </p:nvSpPr>
        <p:spPr>
          <a:xfrm>
            <a:off x="5669279" y="2465387"/>
            <a:ext cx="3108961" cy="119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40% Product Development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30% Sales &amp; Marketing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8FAFC"/>
                </a:solidFill>
              </a:defRPr>
            </a:pPr>
            <a:r>
              <a:t>20% Hiring &amp; Team</a:t>
            </a:r>
          </a:p>
        </p:txBody>
      </p:sp>
      <p:sp>
        <p:nvSpPr>
          <p:cNvPr id="8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The Ask</a:t>
            </a:r>
          </a:p>
        </p:txBody>
      </p:sp>
      <p:sp>
        <p:nvSpPr>
          <p:cNvPr id="8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$5M Series A raise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$20M pre-money valuation ($25M post-money)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20% equity offered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18-month runway to Series B</a:t>
            </a:r>
          </a:p>
        </p:txBody>
      </p:sp>
      <p:sp>
        <p:nvSpPr>
          <p:cNvPr id="84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6B35"/>
                </a:solidFill>
              </a:defRPr>
            </a:lvl1pPr>
          </a:lstStyle>
          <a:p>
            <a:pPr/>
            <a:r>
              <a:t>Roadmap</a:t>
            </a:r>
          </a:p>
        </p:txBody>
      </p:sp>
      <p:sp>
        <p:nvSpPr>
          <p:cNvPr id="87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Q1 2025: Launch v2 platform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Q2 2025: Enterprise tier launch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Q4 2025: EU market expansion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8FAFC"/>
                </a:solidFill>
              </a:defRPr>
            </a:pPr>
            <a:r>
              <a:t>Q2 2026: Series B readiness</a:t>
            </a:r>
          </a:p>
        </p:txBody>
      </p:sp>
      <p:sp>
        <p:nvSpPr>
          <p:cNvPr id="8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 0"/>
          <p:cNvSpPr txBox="1"/>
          <p:nvPr/>
        </p:nvSpPr>
        <p:spPr>
          <a:xfrm>
            <a:off x="777240" y="1828800"/>
            <a:ext cx="758952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3400">
                <a:solidFill>
                  <a:srgbClr val="F8FAFC"/>
                </a:solidFill>
              </a:defRPr>
            </a:lvl1pPr>
          </a:lstStyle>
          <a:p>
            <a:pPr/>
            <a:r>
              <a:t>Let's Build the Future Together</a:t>
            </a:r>
          </a:p>
        </p:txBody>
      </p:sp>
      <p:sp>
        <p:nvSpPr>
          <p:cNvPr id="91" name="Text 1"/>
          <p:cNvSpPr txBox="1"/>
          <p:nvPr/>
        </p:nvSpPr>
        <p:spPr>
          <a:xfrm>
            <a:off x="777240" y="2788920"/>
            <a:ext cx="7589520" cy="38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FF6B35"/>
                </a:solidFill>
              </a:defRPr>
            </a:lvl1pPr>
          </a:lstStyle>
          <a:p>
            <a:pPr/>
            <a:r>
              <a:t>hello@ascent.io · ascent.io</a:t>
            </a:r>
          </a:p>
        </p:txBody>
      </p:sp>
      <p:sp>
        <p:nvSpPr>
          <p:cNvPr id="92" name="Shape 2"/>
          <p:cNvSpPr/>
          <p:nvPr/>
        </p:nvSpPr>
        <p:spPr>
          <a:xfrm>
            <a:off x="3657600" y="1691639"/>
            <a:ext cx="1828801" cy="1"/>
          </a:xfrm>
          <a:prstGeom prst="line">
            <a:avLst/>
          </a:prstGeom>
          <a:ln w="25400">
            <a:solidFill>
              <a:srgbClr val="FF6B35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3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0B1120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