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1B2A4A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1B2A4A"/>
                </a:solidFill>
              </a:defRPr>
            </a:lvl1pPr>
          </a:lstStyle>
          <a:p>
            <a:pPr/>
            <a:r>
              <a:t>QUARTERLY REVIEW DECK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6605" y="1554480"/>
            <a:ext cx="14107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1B2A4A"/>
                </a:solidFill>
              </a:defRPr>
            </a:lvl1pPr>
          </a:lstStyle>
          <a:p>
            <a:pPr/>
            <a:r>
              <a:t>Performance, KPIs &amp; Strategic Outlook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Agenda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Quarter highlights and revenue overview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KPI dashboard and OKR tracking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Team and department updates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Challenges, wins, and next quarter priorities</a:t>
            </a:r>
          </a:p>
        </p:txBody>
      </p:sp>
      <p:pic>
        <p:nvPicPr>
          <p:cNvPr id="3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Quarter Highlights</a:t>
            </a:r>
          </a:p>
        </p:txBody>
      </p:sp>
      <p:sp>
        <p:nvSpPr>
          <p:cNvPr id="38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Total revenue of $1,385K, 6.5% above the $1,300K target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Customer retention held strong at 92%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NPS score reached 45, trending toward goal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Product X launched successfully on schedule</a:t>
            </a:r>
          </a:p>
        </p:txBody>
      </p:sp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Revenue Overview</a:t>
            </a:r>
          </a:p>
        </p:txBody>
      </p:sp>
      <p:pic>
        <p:nvPicPr>
          <p:cNvPr id="4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623060"/>
            <a:ext cx="5120642" cy="2880361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Actual revenue outpaced target every month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Q close: $1,385K actual vs $1,300K target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Strongest month-over-month growth in Month 3</a:t>
            </a:r>
          </a:p>
        </p:txBody>
      </p:sp>
      <p:pic>
        <p:nvPicPr>
          <p:cNvPr id="45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KPI Dashboard</a:t>
            </a:r>
          </a:p>
        </p:txBody>
      </p:sp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623060"/>
            <a:ext cx="5120642" cy="2880361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Revenue growth: 12% quarter-over-quarter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Customer retention: 92%, NPS: 45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1B2A4A"/>
                </a:solidFill>
              </a:defRPr>
            </a:pPr>
            <a:r>
              <a:t>Churn rate: 4.5%, slightly above goal</a:t>
            </a:r>
          </a:p>
        </p:txBody>
      </p:sp>
      <p:pic>
        <p:nvPicPr>
          <p:cNvPr id="51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Team Highlights</a:t>
            </a:r>
          </a:p>
        </p:txBody>
      </p:sp>
      <p:sp>
        <p:nvSpPr>
          <p:cNvPr id="5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Headcount grew 8% across engineering and sales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Employee engagement score up to 87%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Two internal promotions to leadership roles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Cross-functional collaboration initiative launched</a:t>
            </a:r>
          </a:p>
        </p:txBody>
      </p:sp>
      <p:pic>
        <p:nvPicPr>
          <p:cNvPr id="5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OKR Tracking</a:t>
            </a:r>
          </a:p>
        </p:txBody>
      </p:sp>
      <p:sp>
        <p:nvSpPr>
          <p:cNvPr id="60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E5E7EB"/>
          </a:solidFill>
          <a:ln w="12700">
            <a:solidFill>
              <a:srgbClr val="E5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2"/>
          <p:cNvSpPr txBox="1"/>
          <p:nvPr/>
        </p:nvSpPr>
        <p:spPr>
          <a:xfrm>
            <a:off x="594360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B2A4A"/>
                </a:solidFill>
              </a:defRPr>
            </a:pPr>
            <a:r>
              <a:t>ARR Growth: Target 15% -&gt; Actual 12%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B2A4A"/>
                </a:solidFill>
              </a:defRPr>
            </a:pPr>
            <a:r>
              <a:t>Product X Launch: Completed on schedule</a:t>
            </a:r>
          </a:p>
        </p:txBody>
      </p:sp>
      <p:sp>
        <p:nvSpPr>
          <p:cNvPr id="62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E5E7EB"/>
          </a:solidFill>
          <a:ln w="12700">
            <a:solidFill>
              <a:srgbClr val="E5E7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" name="Text 4"/>
          <p:cNvSpPr txBox="1"/>
          <p:nvPr/>
        </p:nvSpPr>
        <p:spPr>
          <a:xfrm>
            <a:off x="4983479" y="1371599"/>
            <a:ext cx="3566161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B2A4A"/>
                </a:solidFill>
              </a:defRPr>
            </a:pPr>
            <a:r>
              <a:t>NPS Score: Target 50 -&gt; Actual 45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B2A4A"/>
                </a:solidFill>
              </a:defRPr>
            </a:pPr>
            <a:r>
              <a:t>Churn Rate: Target 3% -&gt; Actual 4.5%</a:t>
            </a:r>
          </a:p>
        </p:txBody>
      </p:sp>
      <p:pic>
        <p:nvPicPr>
          <p:cNvPr id="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Department Update: Sales</a:t>
            </a:r>
          </a:p>
        </p:txBody>
      </p:sp>
      <p:sp>
        <p:nvSpPr>
          <p:cNvPr id="68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Closed $1,385K in quarterly revenue, 6.5% above target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Win rate improved to 34%, up from 29%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Pipeline coverage now at 3.2x quota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New enterprise logo count: 5</a:t>
            </a:r>
          </a:p>
        </p:txBody>
      </p:sp>
      <p:pic>
        <p:nvPicPr>
          <p:cNvPr id="6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Department Update: Marketing</a:t>
            </a:r>
          </a:p>
        </p:txBody>
      </p:sp>
      <p:sp>
        <p:nvSpPr>
          <p:cNvPr id="7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Generated 1,240 qualified leads, up 18%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Brand campaign drove 22% increase in site traffic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Cost per lead reduced by 11%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Launched two new case study assets</a:t>
            </a:r>
          </a:p>
        </p:txBody>
      </p:sp>
      <p:pic>
        <p:nvPicPr>
          <p:cNvPr id="7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Department Update: Engineering</a:t>
            </a:r>
          </a:p>
        </p:txBody>
      </p:sp>
      <p:sp>
        <p:nvSpPr>
          <p:cNvPr id="78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Shipped Product X on schedule with zero critical bugs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Reduced average deployment time by 30%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Improved platform uptime to 99.9%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Completed migration to new infrastructure stack</a:t>
            </a:r>
          </a:p>
        </p:txBody>
      </p:sp>
      <p:pic>
        <p:nvPicPr>
          <p:cNvPr id="7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Challenges &amp; Blockers</a:t>
            </a:r>
          </a:p>
        </p:txBody>
      </p:sp>
      <p:sp>
        <p:nvSpPr>
          <p:cNvPr id="8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Churn rate at 4.5%, above the 3% target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NPS still trailing the 50-point goal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Hiring pipeline for senior engineers remains tight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Cross-team dependencies delayed one integration</a:t>
            </a:r>
          </a:p>
        </p:txBody>
      </p:sp>
      <p:pic>
        <p:nvPicPr>
          <p:cNvPr id="8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Wins &amp; Case Studies</a:t>
            </a:r>
          </a:p>
        </p:txBody>
      </p:sp>
      <p:sp>
        <p:nvSpPr>
          <p:cNvPr id="88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Enterprise client expanded contract by 40%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Product X launch praised in customer feedback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Marketing case study drove a top-tier inbound deal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Support team achieved 95% satisfaction score</a:t>
            </a:r>
          </a:p>
        </p:txBody>
      </p:sp>
      <p:pic>
        <p:nvPicPr>
          <p:cNvPr id="8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1B2A4A"/>
                </a:solidFill>
              </a:defRPr>
            </a:lvl1pPr>
          </a:lstStyle>
          <a:p>
            <a:pPr/>
            <a:r>
              <a:t>Next Quarter Priorities</a:t>
            </a:r>
          </a:p>
        </p:txBody>
      </p:sp>
      <p:sp>
        <p:nvSpPr>
          <p:cNvPr id="9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Reduce churn to below 3% through retention program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Push NPS above 50 with product experience updates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Scale enterprise sales motion and pipeline coverage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B2A4A"/>
                </a:solidFill>
              </a:defRPr>
            </a:pPr>
            <a:r>
              <a:t>Accelerate senior engineering hiring plan</a:t>
            </a:r>
          </a:p>
        </p:txBody>
      </p:sp>
      <p:pic>
        <p:nvPicPr>
          <p:cNvPr id="9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 defTabSz="850391">
              <a:defRPr b="1" sz="3162">
                <a:solidFill>
                  <a:srgbClr val="1B2A4A"/>
                </a:solidFill>
              </a:defRPr>
            </a:lvl1pPr>
          </a:lstStyle>
          <a:p>
            <a:pPr/>
            <a:r>
              <a:t>Let's carry this momentum into next quarter.</a:t>
            </a:r>
          </a:p>
        </p:txBody>
      </p:sp>
      <p:sp>
        <p:nvSpPr>
          <p:cNvPr id="98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1B2A4A"/>
                </a:solidFill>
              </a:defRPr>
            </a:lvl1pPr>
          </a:lstStyle>
          <a:p>
            <a:pPr/>
            <a:r>
              <a:t>questions@company.com</a:t>
            </a:r>
          </a:p>
        </p:txBody>
      </p:sp>
      <p:sp>
        <p:nvSpPr>
          <p:cNvPr id="99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1B2A4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0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28877" y="4640579"/>
            <a:ext cx="167206" cy="292609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