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STER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/>
          <p:nvPr>
            <p:ph type="sldNum" sz="quarter" idx="2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553200" y="47672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0"/>
          <p:cNvSpPr txBox="1"/>
          <p:nvPr/>
        </p:nvSpPr>
        <p:spPr>
          <a:xfrm>
            <a:off x="594360" y="457200"/>
            <a:ext cx="795527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4000">
                <a:solidFill>
                  <a:srgbClr val="FFFFFF"/>
                </a:solidFill>
              </a:defRPr>
            </a:lvl1pPr>
          </a:lstStyle>
          <a:p>
            <a:pPr/>
            <a:r>
              <a:t>SALES KICKOFF 2026</a:t>
            </a:r>
          </a:p>
        </p:txBody>
      </p:sp>
      <p:pic>
        <p:nvPicPr>
          <p:cNvPr id="2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75181" y="1554480"/>
            <a:ext cx="5793638" cy="246888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ext 1"/>
          <p:cNvSpPr txBox="1"/>
          <p:nvPr/>
        </p:nvSpPr>
        <p:spPr>
          <a:xfrm>
            <a:off x="1142999" y="4314016"/>
            <a:ext cx="685800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FF5A1F"/>
                </a:solidFill>
              </a:defRPr>
            </a:lvl1pPr>
          </a:lstStyle>
          <a:p>
            <a:pPr/>
            <a:r>
              <a:t>Ignite. Elevate. Dominate.</a:t>
            </a:r>
          </a:p>
        </p:txBody>
      </p:sp>
      <p:sp>
        <p:nvSpPr>
          <p:cNvPr id="3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5A1F"/>
                </a:solidFill>
              </a:defRPr>
            </a:lvl1pPr>
          </a:lstStyle>
          <a:p>
            <a:pPr/>
            <a:r>
              <a:t>2025: Year in Review</a:t>
            </a:r>
          </a:p>
        </p:txBody>
      </p:sp>
      <p:sp>
        <p:nvSpPr>
          <p:cNvPr id="3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$98M in revenue closed — a strong foundation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340 new logos won across all regions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94% customer retention rate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22% year-over-year growth</a:t>
            </a:r>
          </a:p>
        </p:txBody>
      </p:sp>
      <p:sp>
        <p:nvSpPr>
          <p:cNvPr id="34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5A1F"/>
                </a:solidFill>
              </a:defRPr>
            </a:lvl1pPr>
          </a:lstStyle>
          <a:p>
            <a:pPr/>
            <a:r>
              <a:t>2026 Vision &amp; Theme</a:t>
            </a:r>
          </a:p>
        </p:txBody>
      </p:sp>
      <p:sp>
        <p:nvSpPr>
          <p:cNvPr id="37" name="Text 1"/>
          <p:cNvSpPr txBox="1"/>
          <p:nvPr/>
        </p:nvSpPr>
        <p:spPr>
          <a:xfrm>
            <a:off x="777240" y="1097279"/>
            <a:ext cx="7589520" cy="310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Ignite. Elevate. Dominate. — Our mission for 2026 is to launch faster, close bigger, and lead the market.</a:t>
            </a:r>
          </a:p>
        </p:txBody>
      </p:sp>
      <p:sp>
        <p:nvSpPr>
          <p:cNvPr id="3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5A1F"/>
                </a:solidFill>
              </a:defRPr>
            </a:lvl1pPr>
          </a:lstStyle>
          <a:p>
            <a:pPr/>
            <a:r>
              <a:t>2026 Revenue Targets</a:t>
            </a:r>
          </a:p>
        </p:txBody>
      </p:sp>
      <p:pic>
        <p:nvPicPr>
          <p:cNvPr id="4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59" y="1188719"/>
            <a:ext cx="5120642" cy="37490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ext 1"/>
          <p:cNvSpPr txBox="1"/>
          <p:nvPr/>
        </p:nvSpPr>
        <p:spPr>
          <a:xfrm>
            <a:off x="5669279" y="2058987"/>
            <a:ext cx="3108961" cy="2008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FFFFF"/>
                </a:solidFill>
              </a:defRPr>
            </a:pPr>
            <a:r>
              <a:t>Q1: $24M | Q2: $28M | Q3: $32M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FFFFF"/>
                </a:solidFill>
              </a:defRPr>
            </a:pPr>
            <a:r>
              <a:t>Q4: $36M to close the year strong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FFFFF"/>
                </a:solidFill>
              </a:defRPr>
            </a:pPr>
            <a:r>
              <a:t>Total 2026 target: $120M</a:t>
            </a:r>
          </a:p>
        </p:txBody>
      </p:sp>
      <p:sp>
        <p:nvSpPr>
          <p:cNvPr id="43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5A1F"/>
                </a:solidFill>
              </a:defRPr>
            </a:lvl1pPr>
          </a:lstStyle>
          <a:p>
            <a:pPr/>
            <a:r>
              <a:t>2026 Regional Quotas</a:t>
            </a:r>
          </a:p>
        </p:txBody>
      </p:sp>
      <p:pic>
        <p:nvPicPr>
          <p:cNvPr id="4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59" y="1188719"/>
            <a:ext cx="5120642" cy="3749042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Text 1"/>
          <p:cNvSpPr txBox="1"/>
          <p:nvPr/>
        </p:nvSpPr>
        <p:spPr>
          <a:xfrm>
            <a:off x="5669279" y="2058987"/>
            <a:ext cx="3108961" cy="2008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FFFFF"/>
                </a:solidFill>
              </a:defRPr>
            </a:pPr>
            <a:r>
              <a:t>North America: $45M | EMEA: $30M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FFFFF"/>
                </a:solidFill>
              </a:defRPr>
            </a:pPr>
            <a:r>
              <a:t>APAC: $25M | LATAM: $20M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FFFFFF"/>
                </a:solidFill>
              </a:defRPr>
            </a:pPr>
            <a:r>
              <a:t>Every region fuels the $120M mission</a:t>
            </a:r>
          </a:p>
        </p:txBody>
      </p:sp>
      <p:sp>
        <p:nvSpPr>
          <p:cNvPr id="4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5A1F"/>
                </a:solidFill>
              </a:defRPr>
            </a:lvl1pPr>
          </a:lstStyle>
          <a:p>
            <a:pPr/>
            <a:r>
              <a:t>New Product Highlights</a:t>
            </a:r>
          </a:p>
        </p:txBody>
      </p:sp>
      <p:sp>
        <p:nvSpPr>
          <p:cNvPr id="51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Velocity Suite — faster deal cycles, built for speed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Momentum AI — predictive insights that close deals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Apex Mobile — sell from anywhere, anytime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All three launch company-wide in Q1 2026</a:t>
            </a:r>
          </a:p>
        </p:txBody>
      </p:sp>
      <p:sp>
        <p:nvSpPr>
          <p:cNvPr id="52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5A1F"/>
                </a:solidFill>
              </a:defRPr>
            </a:lvl1pPr>
          </a:lstStyle>
          <a:p>
            <a:pPr/>
            <a:r>
              <a:t>Incentive &amp; Comp Plan Overview</a:t>
            </a:r>
          </a:p>
        </p:txBody>
      </p:sp>
      <p:sp>
        <p:nvSpPr>
          <p:cNvPr id="55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24243E"/>
          </a:solidFill>
          <a:ln w="12700">
            <a:solidFill>
              <a:srgbClr val="24243E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6" name="Text 2"/>
          <p:cNvSpPr txBox="1"/>
          <p:nvPr/>
        </p:nvSpPr>
        <p:spPr>
          <a:xfrm>
            <a:off x="594360" y="1371599"/>
            <a:ext cx="3566161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FFFFFF"/>
                </a:solidFill>
              </a:defRPr>
            </a:pPr>
            <a:r>
              <a:t>Base + uncapped commission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FFFFFF"/>
                </a:solidFill>
              </a:defRPr>
            </a:pPr>
            <a:r>
              <a:t>Accelerators at 100% / 125% / 150% quota</a:t>
            </a:r>
          </a:p>
        </p:txBody>
      </p:sp>
      <p:sp>
        <p:nvSpPr>
          <p:cNvPr id="57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24243E"/>
          </a:solidFill>
          <a:ln w="12700">
            <a:solidFill>
              <a:srgbClr val="24243E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8" name="Text 4"/>
          <p:cNvSpPr txBox="1"/>
          <p:nvPr/>
        </p:nvSpPr>
        <p:spPr>
          <a:xfrm>
            <a:off x="4983479" y="1371599"/>
            <a:ext cx="3566161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FFFFFF"/>
                </a:solidFill>
              </a:defRPr>
            </a:pPr>
            <a:r>
              <a:t>President's Club trip for top 10%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FFFFFF"/>
                </a:solidFill>
              </a:defRPr>
            </a:pPr>
            <a:r>
              <a:t>Spot bonuses for early quota attainment</a:t>
            </a:r>
          </a:p>
        </p:txBody>
      </p:sp>
      <p:sp>
        <p:nvSpPr>
          <p:cNvPr id="59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5A1F"/>
                </a:solidFill>
              </a:defRPr>
            </a:lvl1pPr>
          </a:lstStyle>
          <a:p>
            <a:pPr/>
            <a:r>
              <a:t>Top Performer Recognition</a:t>
            </a:r>
          </a:p>
        </p:txBody>
      </p:sp>
      <p:sp>
        <p:nvSpPr>
          <p:cNvPr id="62" name="Text 1"/>
          <p:cNvSpPr txBox="1"/>
          <p:nvPr/>
        </p:nvSpPr>
        <p:spPr>
          <a:xfrm>
            <a:off x="502919" y="1280160"/>
            <a:ext cx="8138162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8800">
                <a:solidFill>
                  <a:srgbClr val="FF5A1F"/>
                </a:solidFill>
              </a:defRPr>
            </a:lvl1pPr>
          </a:lstStyle>
          <a:p>
            <a:pPr/>
            <a:r>
              <a:t>187%</a:t>
            </a:r>
          </a:p>
        </p:txBody>
      </p:sp>
      <p:sp>
        <p:nvSpPr>
          <p:cNvPr id="63" name="Text 2"/>
          <p:cNvSpPr txBox="1"/>
          <p:nvPr/>
        </p:nvSpPr>
        <p:spPr>
          <a:xfrm>
            <a:off x="1142999" y="3332831"/>
            <a:ext cx="6858002" cy="740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FFFFFF"/>
                </a:solidFill>
              </a:defRPr>
            </a:lvl1pPr>
          </a:lstStyle>
          <a:p>
            <a:pPr/>
            <a:r>
              <a:t>Jordan Lee closed $4.2M — 187% of quota attainment in 2025</a:t>
            </a:r>
          </a:p>
        </p:txBody>
      </p:sp>
      <p:sp>
        <p:nvSpPr>
          <p:cNvPr id="64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5A1F"/>
                </a:solidFill>
              </a:defRPr>
            </a:lvl1pPr>
          </a:lstStyle>
          <a:p>
            <a:pPr/>
            <a:r>
              <a:t>Sales Playbook Summary</a:t>
            </a:r>
          </a:p>
        </p:txBody>
      </p:sp>
      <p:sp>
        <p:nvSpPr>
          <p:cNvPr id="67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MEDDIC qualification framework, every deal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Discovery to Demo to Close cadence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Objection-handling scripts refreshed for 2026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Playbook lives in Salesforce for quick access</a:t>
            </a:r>
          </a:p>
        </p:txBody>
      </p:sp>
      <p:sp>
        <p:nvSpPr>
          <p:cNvPr id="6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5A1F"/>
                </a:solidFill>
              </a:defRPr>
            </a:lvl1pPr>
          </a:lstStyle>
          <a:p>
            <a:pPr/>
            <a:r>
              <a:t>Tools &amp; Enablement</a:t>
            </a:r>
          </a:p>
        </p:txBody>
      </p:sp>
      <p:sp>
        <p:nvSpPr>
          <p:cNvPr id="71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Salesforce CRM — single source of truth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Gong call intelligence for coaching at scale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New battlecards for every competitor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Sales Enablement Academy for onboarding</a:t>
            </a:r>
          </a:p>
        </p:txBody>
      </p:sp>
      <p:sp>
        <p:nvSpPr>
          <p:cNvPr id="72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FF5A1F"/>
                </a:solidFill>
              </a:defRPr>
            </a:lvl1pPr>
          </a:lstStyle>
          <a:p>
            <a:pPr/>
            <a:r>
              <a:t>Team Rally</a:t>
            </a:r>
          </a:p>
        </p:txBody>
      </p:sp>
      <p:sp>
        <p:nvSpPr>
          <p:cNvPr id="75" name="Text 1"/>
          <p:cNvSpPr txBox="1"/>
          <p:nvPr/>
        </p:nvSpPr>
        <p:spPr>
          <a:xfrm>
            <a:off x="777240" y="1097279"/>
            <a:ext cx="7589520" cy="3108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One team. One target. Let's launch 2026 like a rocket and land every quota.</a:t>
            </a:r>
          </a:p>
        </p:txBody>
      </p:sp>
      <p:sp>
        <p:nvSpPr>
          <p:cNvPr id="76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 0"/>
          <p:cNvSpPr txBox="1"/>
          <p:nvPr/>
        </p:nvSpPr>
        <p:spPr>
          <a:xfrm>
            <a:off x="777240" y="1828800"/>
            <a:ext cx="758952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3400">
                <a:solidFill>
                  <a:srgbClr val="FFFFFF"/>
                </a:solidFill>
              </a:defRPr>
            </a:lvl1pPr>
          </a:lstStyle>
          <a:p>
            <a:pPr/>
            <a:r>
              <a:t>Questions? Let's talk.</a:t>
            </a:r>
          </a:p>
        </p:txBody>
      </p:sp>
      <p:sp>
        <p:nvSpPr>
          <p:cNvPr id="79" name="Text 1"/>
          <p:cNvSpPr txBox="1"/>
          <p:nvPr/>
        </p:nvSpPr>
        <p:spPr>
          <a:xfrm>
            <a:off x="777240" y="2788920"/>
            <a:ext cx="7589520" cy="38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>
                <a:solidFill>
                  <a:srgbClr val="FF5A1F"/>
                </a:solidFill>
              </a:defRPr>
            </a:lvl1pPr>
          </a:lstStyle>
          <a:p>
            <a:pPr/>
            <a:r>
              <a:t>sales-enablement@company.com</a:t>
            </a:r>
          </a:p>
        </p:txBody>
      </p:sp>
      <p:sp>
        <p:nvSpPr>
          <p:cNvPr id="80" name="Shape 2"/>
          <p:cNvSpPr/>
          <p:nvPr/>
        </p:nvSpPr>
        <p:spPr>
          <a:xfrm>
            <a:off x="3657600" y="1691639"/>
            <a:ext cx="1828801" cy="1"/>
          </a:xfrm>
          <a:prstGeom prst="line">
            <a:avLst/>
          </a:prstGeom>
          <a:ln w="25400">
            <a:solidFill>
              <a:srgbClr val="FF5A1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1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1A1A2E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