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"/>
          <p:cNvSpPr txBox="1"/>
          <p:nvPr>
            <p:ph type="sldNum" sz="quarter" idx="2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553200" y="47672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000">
                <a:solidFill>
                  <a:srgbClr val="EAF1F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0"/>
          <p:cNvSpPr txBox="1"/>
          <p:nvPr/>
        </p:nvSpPr>
        <p:spPr>
          <a:xfrm>
            <a:off x="594360" y="457200"/>
            <a:ext cx="7955279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4000">
                <a:solidFill>
                  <a:srgbClr val="EAF1F8"/>
                </a:solidFill>
              </a:defRPr>
            </a:lvl1pPr>
          </a:lstStyle>
          <a:p>
            <a:pPr/>
            <a:r>
              <a:t>CYBERSECURITY TRAINING</a:t>
            </a:r>
          </a:p>
        </p:txBody>
      </p:sp>
      <p:pic>
        <p:nvPicPr>
          <p:cNvPr id="2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6605" y="1554480"/>
            <a:ext cx="1410790" cy="246888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ext 1"/>
          <p:cNvSpPr txBox="1"/>
          <p:nvPr/>
        </p:nvSpPr>
        <p:spPr>
          <a:xfrm>
            <a:off x="1142999" y="4314016"/>
            <a:ext cx="685800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>
                <a:solidFill>
                  <a:srgbClr val="3AB7BF"/>
                </a:solidFill>
              </a:defRPr>
            </a:lvl1pPr>
          </a:lstStyle>
          <a:p>
            <a:pPr/>
            <a:r>
              <a:t>Enterprise Onboarding Program</a:t>
            </a:r>
          </a:p>
        </p:txBody>
      </p:sp>
      <p:sp>
        <p:nvSpPr>
          <p:cNvPr id="3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Training Agenda</a:t>
            </a:r>
          </a:p>
        </p:txBody>
      </p:sp>
      <p:sp>
        <p:nvSpPr>
          <p:cNvPr id="3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Threat landscape and why security matters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Core policies: passwords, MFA, devices, data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Incident reporting and physical/remote security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Knowledge check and key resources</a:t>
            </a:r>
          </a:p>
        </p:txBody>
      </p:sp>
      <p:sp>
        <p:nvSpPr>
          <p:cNvPr id="3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Why Security Matters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Breaches cost time, money, and trust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Every employee is a frontline defender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Compliance and legal obligations apply to all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Small mistakes can cause major incidents</a:t>
            </a:r>
          </a:p>
        </p:txBody>
      </p:sp>
      <p:sp>
        <p:nvSpPr>
          <p:cNvPr id="3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Common Threats Overview</a:t>
            </a:r>
          </a:p>
        </p:txBody>
      </p:sp>
      <p:sp>
        <p:nvSpPr>
          <p:cNvPr id="4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Phishing: deceptive emails or messages steal credentials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Malware: malicious software damages or spies on systems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Social engineering: manipulation tricks people, not systems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Threats often combine multiple tactics together</a:t>
            </a:r>
          </a:p>
        </p:txBody>
      </p:sp>
      <p:sp>
        <p:nvSpPr>
          <p:cNvPr id="4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Phishing Example Walkthrough</a:t>
            </a:r>
          </a:p>
        </p:txBody>
      </p:sp>
      <p:sp>
        <p:nvSpPr>
          <p:cNvPr id="45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Urgent tone pressures quick, unchecked action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Sender address looks similar but is spoofed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Suspicious links hide malicious destinations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Always verify before clicking or replying</a:t>
            </a:r>
          </a:p>
        </p:txBody>
      </p:sp>
      <p:sp>
        <p:nvSpPr>
          <p:cNvPr id="4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Password Best Practices</a:t>
            </a:r>
          </a:p>
        </p:txBody>
      </p:sp>
      <p:sp>
        <p:nvSpPr>
          <p:cNvPr id="49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Use unique passphrases of 14+ characters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Never reuse passwords across accounts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Store credentials only in approved password managers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Change passwords immediately after any suspected exposure</a:t>
            </a:r>
          </a:p>
        </p:txBody>
      </p:sp>
      <p:sp>
        <p:nvSpPr>
          <p:cNvPr id="5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MFA Setup Guide</a:t>
            </a:r>
          </a:p>
        </p:txBody>
      </p:sp>
      <p:sp>
        <p:nvSpPr>
          <p:cNvPr id="53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Step 1: Install an approved authenticator app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Step 2: Scan the QR code from account settings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Step 3: Enter the generated verification code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Step 4: Save backup codes in a secure location</a:t>
            </a:r>
          </a:p>
        </p:txBody>
      </p:sp>
      <p:sp>
        <p:nvSpPr>
          <p:cNvPr id="54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Device Security Policy</a:t>
            </a:r>
          </a:p>
        </p:txBody>
      </p:sp>
      <p:sp>
        <p:nvSpPr>
          <p:cNvPr id="57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Enable full-disk encryption on all devices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Lock screens automatically after 5 minutes idle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Install updates and patches promptly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Only use company-approved software and hardware</a:t>
            </a:r>
          </a:p>
        </p:txBody>
      </p:sp>
      <p:sp>
        <p:nvSpPr>
          <p:cNvPr id="58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Data Handling Guidelines</a:t>
            </a:r>
          </a:p>
        </p:txBody>
      </p:sp>
      <p:sp>
        <p:nvSpPr>
          <p:cNvPr id="61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Classify data before storing or sharing it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Encrypt sensitive data in transit and at rest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Share data only on a need-to-know basis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Dispose of data securely when no longer needed</a:t>
            </a:r>
          </a:p>
        </p:txBody>
      </p:sp>
      <p:sp>
        <p:nvSpPr>
          <p:cNvPr id="62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168509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Incident Reporting Process</a:t>
            </a:r>
          </a:p>
        </p:txBody>
      </p:sp>
      <p:pic>
        <p:nvPicPr>
          <p:cNvPr id="6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5853" y="1188719"/>
            <a:ext cx="1120455" cy="3749042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Text 1"/>
          <p:cNvSpPr txBox="1"/>
          <p:nvPr/>
        </p:nvSpPr>
        <p:spPr>
          <a:xfrm>
            <a:off x="5669279" y="1855787"/>
            <a:ext cx="3108961" cy="24149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905" tIns="1905" rIns="1905" bIns="1905" anchor="ctr">
            <a:spAutoFit/>
          </a:bodyPr>
          <a:lstStyle/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EAF1F8"/>
                </a:solidFill>
              </a:defRPr>
            </a:pPr>
            <a:r>
              <a:t>Report suspected incidents immediately, never wait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EAF1F8"/>
                </a:solidFill>
              </a:defRPr>
            </a:pPr>
            <a:r>
              <a:t>Security team triages and contains within hours</a:t>
            </a:r>
          </a:p>
          <a:p>
            <a:pPr marL="342900" indent="-342900">
              <a:lnSpc>
                <a:spcPts val="3200"/>
              </a:lnSpc>
              <a:buSzPct val="100000"/>
              <a:buChar char="•"/>
              <a:defRPr sz="1700">
                <a:solidFill>
                  <a:srgbClr val="EAF1F8"/>
                </a:solidFill>
              </a:defRPr>
            </a:pPr>
            <a:r>
              <a:t>Every incident closes with a review and lessons learned</a:t>
            </a:r>
          </a:p>
        </p:txBody>
      </p:sp>
      <p:sp>
        <p:nvSpPr>
          <p:cNvPr id="67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Physical Security</a:t>
            </a:r>
          </a:p>
        </p:txBody>
      </p:sp>
      <p:sp>
        <p:nvSpPr>
          <p:cNvPr id="70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Badge in and never let others tailgate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Lock devices and desks when unattended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Escort visitors at all times on-site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Shred sensitive documents, don't bin them</a:t>
            </a:r>
          </a:p>
        </p:txBody>
      </p:sp>
      <p:sp>
        <p:nvSpPr>
          <p:cNvPr id="71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Remote Work Security</a:t>
            </a:r>
          </a:p>
        </p:txBody>
      </p:sp>
      <p:sp>
        <p:nvSpPr>
          <p:cNvPr id="74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Connect only through the approved VPN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Secure your home network with strong encryption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Avoid public Wi-Fi for sensitive work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Keep work devices separate from personal use</a:t>
            </a:r>
          </a:p>
        </p:txBody>
      </p:sp>
      <p:sp>
        <p:nvSpPr>
          <p:cNvPr id="7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Quiz / Knowledge Check</a:t>
            </a:r>
          </a:p>
        </p:txBody>
      </p:sp>
      <p:sp>
        <p:nvSpPr>
          <p:cNvPr id="78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What are 3 signs of a phishing email?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Why does MFA matter even with strong passwords?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Who do you contact to report an incident?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True or false: public Wi-Fi is safe for work?</a:t>
            </a:r>
          </a:p>
        </p:txBody>
      </p:sp>
      <p:sp>
        <p:nvSpPr>
          <p:cNvPr id="79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Do's and Don'ts Summary</a:t>
            </a:r>
          </a:p>
        </p:txBody>
      </p:sp>
      <p:sp>
        <p:nvSpPr>
          <p:cNvPr id="82" name="Shape 1"/>
          <p:cNvSpPr/>
          <p:nvPr/>
        </p:nvSpPr>
        <p:spPr>
          <a:xfrm>
            <a:off x="36575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17293F"/>
          </a:solidFill>
          <a:ln w="12700">
            <a:solidFill>
              <a:srgbClr val="17293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3" name="Text 2"/>
          <p:cNvSpPr txBox="1"/>
          <p:nvPr/>
        </p:nvSpPr>
        <p:spPr>
          <a:xfrm>
            <a:off x="594360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Verify links before clicking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Use MFA on every account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Report incidents immediately</a:t>
            </a:r>
          </a:p>
        </p:txBody>
      </p:sp>
      <p:sp>
        <p:nvSpPr>
          <p:cNvPr id="84" name="Shape 3"/>
          <p:cNvSpPr/>
          <p:nvPr/>
        </p:nvSpPr>
        <p:spPr>
          <a:xfrm>
            <a:off x="4754879" y="1188719"/>
            <a:ext cx="4023361" cy="3291842"/>
          </a:xfrm>
          <a:prstGeom prst="roundRect">
            <a:avLst>
              <a:gd name="adj" fmla="val 2222"/>
            </a:avLst>
          </a:prstGeom>
          <a:solidFill>
            <a:srgbClr val="17293F"/>
          </a:solidFill>
          <a:ln w="12700">
            <a:solidFill>
              <a:srgbClr val="17293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5" name="Text 4"/>
          <p:cNvSpPr txBox="1"/>
          <p:nvPr/>
        </p:nvSpPr>
        <p:spPr>
          <a:xfrm>
            <a:off x="4983479" y="1371599"/>
            <a:ext cx="3566161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Reuse passwords across sites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Leave devices unlocked</a:t>
            </a:r>
          </a:p>
          <a:p>
            <a:pPr marL="342900" indent="-342900">
              <a:lnSpc>
                <a:spcPts val="3000"/>
              </a:lnSpc>
              <a:buSzPct val="100000"/>
              <a:buChar char="•"/>
              <a:defRPr sz="1600">
                <a:solidFill>
                  <a:srgbClr val="EAF1F8"/>
                </a:solidFill>
              </a:defRPr>
            </a:pPr>
            <a:r>
              <a:t>Share data without verification</a:t>
            </a:r>
          </a:p>
        </p:txBody>
      </p:sp>
      <p:sp>
        <p:nvSpPr>
          <p:cNvPr id="86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0"/>
          <p:cNvSpPr txBox="1"/>
          <p:nvPr/>
        </p:nvSpPr>
        <p:spPr>
          <a:xfrm>
            <a:off x="502919" y="256031"/>
            <a:ext cx="8138162" cy="658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>
              <a:defRPr b="1" sz="3600">
                <a:solidFill>
                  <a:srgbClr val="3AB7BF"/>
                </a:solidFill>
              </a:defRPr>
            </a:lvl1pPr>
          </a:lstStyle>
          <a:p>
            <a:pPr/>
            <a:r>
              <a:t>Resources &amp; Contacts</a:t>
            </a:r>
          </a:p>
        </p:txBody>
      </p:sp>
      <p:sp>
        <p:nvSpPr>
          <p:cNvPr id="89" name="Text 1"/>
          <p:cNvSpPr txBox="1"/>
          <p:nvPr/>
        </p:nvSpPr>
        <p:spPr>
          <a:xfrm>
            <a:off x="548640" y="1188719"/>
            <a:ext cx="8046719" cy="17995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" tIns="2540" rIns="2540" bIns="2540">
            <a:spAutoFit/>
          </a:bodyPr>
          <a:lstStyle/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IT Security Helpdesk: security@company.com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24/7 Incident Hotline: +61 1800 000 000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Security Portal: internal policy and training hub</a:t>
            </a:r>
          </a:p>
          <a:p>
            <a:pPr marL="342900" indent="-342900">
              <a:lnSpc>
                <a:spcPts val="3600"/>
              </a:lnSpc>
              <a:buSzPct val="100000"/>
              <a:buChar char="•"/>
              <a:defRPr>
                <a:solidFill>
                  <a:srgbClr val="EAF1F8"/>
                </a:solidFill>
              </a:defRPr>
            </a:pPr>
            <a:r>
              <a:t>Report suspicious activity anytime, no penalty for asking</a:t>
            </a:r>
          </a:p>
        </p:txBody>
      </p:sp>
      <p:sp>
        <p:nvSpPr>
          <p:cNvPr id="90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 0"/>
          <p:cNvSpPr txBox="1"/>
          <p:nvPr/>
        </p:nvSpPr>
        <p:spPr>
          <a:xfrm>
            <a:off x="777240" y="1828800"/>
            <a:ext cx="7589520" cy="91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>
            <a:lvl1pPr algn="ctr">
              <a:defRPr b="1" sz="3400">
                <a:solidFill>
                  <a:srgbClr val="EAF1F8"/>
                </a:solidFill>
              </a:defRPr>
            </a:lvl1pPr>
          </a:lstStyle>
          <a:p>
            <a:pPr/>
            <a:r>
              <a:t>Stay Alert. Stay Secure.</a:t>
            </a:r>
          </a:p>
        </p:txBody>
      </p:sp>
      <p:sp>
        <p:nvSpPr>
          <p:cNvPr id="93" name="Text 1"/>
          <p:cNvSpPr txBox="1"/>
          <p:nvPr/>
        </p:nvSpPr>
        <p:spPr>
          <a:xfrm>
            <a:off x="777240" y="2788920"/>
            <a:ext cx="7589520" cy="385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200">
                <a:solidFill>
                  <a:srgbClr val="3AB7BF"/>
                </a:solidFill>
              </a:defRPr>
            </a:lvl1pPr>
          </a:lstStyle>
          <a:p>
            <a:pPr/>
            <a:r>
              <a:t>security@company.com  |  Internal Security Portal</a:t>
            </a:r>
          </a:p>
        </p:txBody>
      </p:sp>
      <p:sp>
        <p:nvSpPr>
          <p:cNvPr id="94" name="Shape 2"/>
          <p:cNvSpPr/>
          <p:nvPr/>
        </p:nvSpPr>
        <p:spPr>
          <a:xfrm>
            <a:off x="3657600" y="1691639"/>
            <a:ext cx="1828801" cy="1"/>
          </a:xfrm>
          <a:prstGeom prst="line">
            <a:avLst/>
          </a:prstGeom>
          <a:ln w="25400">
            <a:solidFill>
              <a:srgbClr val="3AB7B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5" name="Slide Number Placeholder 0"/>
          <p:cNvSpPr txBox="1"/>
          <p:nvPr>
            <p:ph type="sldNum" sz="quarter" idx="4294967295"/>
          </p:nvPr>
        </p:nvSpPr>
        <p:spPr>
          <a:xfrm>
            <a:off x="8321040" y="4983479"/>
            <a:ext cx="232877" cy="22851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F1B2D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