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553200" y="47672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0F172A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 txBox="1"/>
          <p:nvPr/>
        </p:nvSpPr>
        <p:spPr>
          <a:xfrm>
            <a:off x="594360" y="457200"/>
            <a:ext cx="79552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4000">
                <a:solidFill>
                  <a:srgbClr val="0F172A"/>
                </a:solidFill>
              </a:defRPr>
            </a:lvl1pPr>
          </a:lstStyle>
          <a:p>
            <a:pPr/>
            <a:r>
              <a:t>PRODUCT ROADMAP VISUALS</a:t>
            </a:r>
          </a:p>
        </p:txBody>
      </p:sp>
      <p:pic>
        <p:nvPicPr>
          <p:cNvPr id="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66605" y="1554480"/>
            <a:ext cx="1410790" cy="246888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1"/>
          <p:cNvSpPr txBox="1"/>
          <p:nvPr/>
        </p:nvSpPr>
        <p:spPr>
          <a:xfrm>
            <a:off x="1142999" y="4314016"/>
            <a:ext cx="685800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2563EB"/>
                </a:solidFill>
              </a:defRPr>
            </a:lvl1pPr>
          </a:lstStyle>
          <a:p>
            <a:pPr/>
            <a:r>
              <a:t>FY2025 Product Strategy &amp; Timeline</a:t>
            </a:r>
          </a:p>
        </p:txBody>
      </p:sp>
      <p:sp>
        <p:nvSpPr>
          <p:cNvPr id="3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2563EB"/>
                </a:solidFill>
              </a:defRPr>
            </a:lvl1pPr>
          </a:lstStyle>
          <a:p>
            <a:pPr/>
            <a:r>
              <a:t>Roadmap Overview &amp; Themes</a:t>
            </a:r>
          </a:p>
        </p:txBody>
      </p:sp>
      <p:sp>
        <p:nvSpPr>
          <p:cNvPr id="3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Customer-centric growth across the core platform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Scalability, reliability &amp; performance investments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AI-powered features expanding user value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Ecosystem integrations &amp; partner enablement</a:t>
            </a:r>
          </a:p>
        </p:txBody>
      </p:sp>
      <p:sp>
        <p:nvSpPr>
          <p:cNvPr id="3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2563EB"/>
                </a:solidFill>
              </a:defRPr>
            </a:lvl1pPr>
          </a:lstStyle>
          <a:p>
            <a:pPr/>
            <a:r>
              <a:t>Now / Next / Later Framework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548640" y="1188719"/>
            <a:ext cx="8046719" cy="1342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Now: Stabilize core platform &amp; close critical gaps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Next: Launch AI-assisted workflows &amp; integrations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Later: Explore adjacent markets &amp; open platform APIs</a:t>
            </a:r>
          </a:p>
        </p:txBody>
      </p:sp>
      <p:sp>
        <p:nvSpPr>
          <p:cNvPr id="3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2563EB"/>
                </a:solidFill>
              </a:defRPr>
            </a:lvl1pPr>
          </a:lstStyle>
          <a:p>
            <a:pPr/>
            <a:r>
              <a:t>Q1-Q4 Timeline</a:t>
            </a:r>
          </a:p>
        </p:txBody>
      </p:sp>
      <p:pic>
        <p:nvPicPr>
          <p:cNvPr id="4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2561416"/>
            <a:ext cx="5120642" cy="1003646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1"/>
          <p:cNvSpPr txBox="1"/>
          <p:nvPr/>
        </p:nvSpPr>
        <p:spPr>
          <a:xfrm>
            <a:off x="5669279" y="1855787"/>
            <a:ext cx="3108961" cy="241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0F172A"/>
                </a:solidFill>
              </a:defRPr>
            </a:pPr>
            <a:r>
              <a:t>Core API Revamp spans Q1-Q2, unlocking AI features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0F172A"/>
                </a:solidFill>
              </a:defRPr>
            </a:pPr>
            <a:r>
              <a:t>AI Assist moves Beta (Q2) to GA (Q3)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0F172A"/>
                </a:solidFill>
              </a:defRPr>
            </a:pPr>
            <a:r>
              <a:t>Mobile &amp; Marketplace APIs close out Q4</a:t>
            </a:r>
          </a:p>
        </p:txBody>
      </p:sp>
      <p:sp>
        <p:nvSpPr>
          <p:cNvPr id="43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2563EB"/>
                </a:solidFill>
              </a:defRPr>
            </a:lvl1pPr>
          </a:lstStyle>
          <a:p>
            <a:pPr/>
            <a:r>
              <a:t>Feature Release Highlights</a:t>
            </a:r>
          </a:p>
        </p:txBody>
      </p:sp>
      <p:sp>
        <p:nvSpPr>
          <p:cNvPr id="46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1F5F9"/>
          </a:solidFill>
          <a:ln w="12700">
            <a:solidFill>
              <a:srgbClr val="F1F5F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Text 2"/>
          <p:cNvSpPr txBox="1"/>
          <p:nvPr/>
        </p:nvSpPr>
        <p:spPr>
          <a:xfrm>
            <a:off x="594360" y="1371599"/>
            <a:ext cx="3566161" cy="159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Q1: Reliability hardening + API foundations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Q2: AI Assist Beta launches to select users</a:t>
            </a:r>
          </a:p>
        </p:txBody>
      </p:sp>
      <p:sp>
        <p:nvSpPr>
          <p:cNvPr id="48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1F5F9"/>
          </a:solidFill>
          <a:ln w="12700">
            <a:solidFill>
              <a:srgbClr val="F1F5F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9" name="Text 4"/>
          <p:cNvSpPr txBox="1"/>
          <p:nvPr/>
        </p:nvSpPr>
        <p:spPr>
          <a:xfrm>
            <a:off x="4983479" y="1371599"/>
            <a:ext cx="3566161" cy="159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Q3: AI Assist GA + partner integrations live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Q4: Mobile redesign + marketplace APIs ship</a:t>
            </a:r>
          </a:p>
        </p:txBody>
      </p:sp>
      <p:sp>
        <p:nvSpPr>
          <p:cNvPr id="5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2563EB"/>
                </a:solidFill>
              </a:defRPr>
            </a:lvl1pPr>
          </a:lstStyle>
          <a:p>
            <a:pPr/>
            <a:r>
              <a:t>Dependencies Map</a:t>
            </a:r>
          </a:p>
        </p:txBody>
      </p:sp>
      <p:pic>
        <p:nvPicPr>
          <p:cNvPr id="5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5759" y="1959742"/>
            <a:ext cx="5120642" cy="2206996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ext 1"/>
          <p:cNvSpPr txBox="1"/>
          <p:nvPr/>
        </p:nvSpPr>
        <p:spPr>
          <a:xfrm>
            <a:off x="5669279" y="1855787"/>
            <a:ext cx="3108961" cy="241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0F172A"/>
                </a:solidFill>
              </a:defRPr>
            </a:pPr>
            <a:r>
              <a:t>Core API Revamp is the critical-path dependency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0F172A"/>
                </a:solidFill>
              </a:defRPr>
            </a:pPr>
            <a:r>
              <a:t>Mobile Redesign depends on Reliability + API work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0F172A"/>
                </a:solidFill>
              </a:defRPr>
            </a:pPr>
            <a:r>
              <a:t>Marketplace APIs depend on Partner Integrations</a:t>
            </a:r>
          </a:p>
        </p:txBody>
      </p:sp>
      <p:sp>
        <p:nvSpPr>
          <p:cNvPr id="5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2563EB"/>
                </a:solidFill>
              </a:defRPr>
            </a:lvl1pPr>
          </a:lstStyle>
          <a:p>
            <a:pPr/>
            <a:r>
              <a:t>Stakeholder Impact</a:t>
            </a:r>
          </a:p>
        </p:txBody>
      </p:sp>
      <p:sp>
        <p:nvSpPr>
          <p:cNvPr id="58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1F5F9"/>
          </a:solidFill>
          <a:ln w="12700">
            <a:solidFill>
              <a:srgbClr val="F1F5F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9" name="Text 2"/>
          <p:cNvSpPr txBox="1"/>
          <p:nvPr/>
        </p:nvSpPr>
        <p:spPr>
          <a:xfrm>
            <a:off x="594360" y="1371599"/>
            <a:ext cx="3566161" cy="159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Engineering: New API contracts &amp; tooling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Sales: Updated pricing &amp; packaging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Support: Training on new AI features</a:t>
            </a:r>
          </a:p>
        </p:txBody>
      </p:sp>
      <p:sp>
        <p:nvSpPr>
          <p:cNvPr id="60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1F5F9"/>
          </a:solidFill>
          <a:ln w="12700">
            <a:solidFill>
              <a:srgbClr val="F1F5F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" name="Text 4"/>
          <p:cNvSpPr txBox="1"/>
          <p:nvPr/>
        </p:nvSpPr>
        <p:spPr>
          <a:xfrm>
            <a:off x="4983479" y="1371599"/>
            <a:ext cx="3566161" cy="197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Customers: Faster performance &amp; new AI tools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Partners: New integration endpoints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Investors: Clear growth narrative &amp; KPIs</a:t>
            </a:r>
          </a:p>
        </p:txBody>
      </p:sp>
      <p:sp>
        <p:nvSpPr>
          <p:cNvPr id="6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2563EB"/>
                </a:solidFill>
              </a:defRPr>
            </a:lvl1pPr>
          </a:lstStyle>
          <a:p>
            <a:pPr/>
            <a:r>
              <a:t>Success Metrics</a:t>
            </a:r>
          </a:p>
        </p:txBody>
      </p:sp>
      <p:sp>
        <p:nvSpPr>
          <p:cNvPr id="65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Platform uptime of at least 99.9% by Q2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AI Assist adoption: 25% of active users by Q3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15 live partner integrations by Q4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0F172A"/>
                </a:solidFill>
              </a:defRPr>
            </a:pPr>
            <a:r>
              <a:t>NPS improvement: +10 points year-over-year</a:t>
            </a:r>
          </a:p>
        </p:txBody>
      </p:sp>
      <p:sp>
        <p:nvSpPr>
          <p:cNvPr id="6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2563EB"/>
                </a:solidFill>
              </a:defRPr>
            </a:lvl1pPr>
          </a:lstStyle>
          <a:p>
            <a:pPr/>
            <a:r>
              <a:t>Risks &amp; Mitigations</a:t>
            </a:r>
          </a:p>
        </p:txBody>
      </p:sp>
      <p:sp>
        <p:nvSpPr>
          <p:cNvPr id="69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1F5F9"/>
          </a:solidFill>
          <a:ln w="12700">
            <a:solidFill>
              <a:srgbClr val="F1F5F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0" name="Text 2"/>
          <p:cNvSpPr txBox="1"/>
          <p:nvPr/>
        </p:nvSpPr>
        <p:spPr>
          <a:xfrm>
            <a:off x="594360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API migration delays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AI feature accuracy concerns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Partner onboarding bottlenecks</a:t>
            </a:r>
          </a:p>
        </p:txBody>
      </p:sp>
      <p:sp>
        <p:nvSpPr>
          <p:cNvPr id="71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F1F5F9"/>
          </a:solidFill>
          <a:ln w="12700">
            <a:solidFill>
              <a:srgbClr val="F1F5F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2" name="Text 4"/>
          <p:cNvSpPr txBox="1"/>
          <p:nvPr/>
        </p:nvSpPr>
        <p:spPr>
          <a:xfrm>
            <a:off x="4983479" y="1371599"/>
            <a:ext cx="3566161" cy="159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Phased rollout with fallback plan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Human-in-loop review &amp; feedback loops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0F172A"/>
                </a:solidFill>
              </a:defRPr>
            </a:pPr>
            <a:r>
              <a:t>Dedicated partner enablement team</a:t>
            </a:r>
          </a:p>
        </p:txBody>
      </p:sp>
      <p:sp>
        <p:nvSpPr>
          <p:cNvPr id="73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0"/>
          <p:cNvSpPr txBox="1"/>
          <p:nvPr/>
        </p:nvSpPr>
        <p:spPr>
          <a:xfrm>
            <a:off x="777240" y="1828800"/>
            <a:ext cx="758952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3400">
                <a:solidFill>
                  <a:srgbClr val="0F172A"/>
                </a:solidFill>
              </a:defRPr>
            </a:lvl1pPr>
          </a:lstStyle>
          <a:p>
            <a:pPr/>
            <a:r>
              <a:t>Let's build the roadmap together.</a:t>
            </a:r>
          </a:p>
        </p:txBody>
      </p:sp>
      <p:sp>
        <p:nvSpPr>
          <p:cNvPr id="76" name="Text 1"/>
          <p:cNvSpPr txBox="1"/>
          <p:nvPr/>
        </p:nvSpPr>
        <p:spPr>
          <a:xfrm>
            <a:off x="777240" y="2788920"/>
            <a:ext cx="7589520" cy="38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2563EB"/>
                </a:solidFill>
              </a:defRPr>
            </a:lvl1pPr>
          </a:lstStyle>
          <a:p>
            <a:pPr/>
            <a:r>
              <a:t>roadmap@productteam.com</a:t>
            </a:r>
          </a:p>
        </p:txBody>
      </p:sp>
      <p:sp>
        <p:nvSpPr>
          <p:cNvPr id="77" name="Shape 2"/>
          <p:cNvSpPr/>
          <p:nvPr/>
        </p:nvSpPr>
        <p:spPr>
          <a:xfrm>
            <a:off x="3657600" y="1691639"/>
            <a:ext cx="1828801" cy="1"/>
          </a:xfrm>
          <a:prstGeom prst="line">
            <a:avLst/>
          </a:prstGeom>
          <a:ln w="25400">
            <a:solidFill>
              <a:srgbClr val="2563EB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