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/>
          <p:nvPr>
            <p:ph type="sldNum" sz="quarter" idx="2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553200" y="47672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1F2933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0"/>
          <p:cNvSpPr txBox="1"/>
          <p:nvPr/>
        </p:nvSpPr>
        <p:spPr>
          <a:xfrm>
            <a:off x="594360" y="457200"/>
            <a:ext cx="795527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4000">
                <a:solidFill>
                  <a:srgbClr val="1F2933"/>
                </a:solidFill>
              </a:defRPr>
            </a:lvl1pPr>
          </a:lstStyle>
          <a:p>
            <a:pPr/>
            <a:r>
              <a:t>CLIENT CASE STUDY</a:t>
            </a:r>
          </a:p>
        </p:txBody>
      </p:sp>
      <p:pic>
        <p:nvPicPr>
          <p:cNvPr id="2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66605" y="1554480"/>
            <a:ext cx="1410790" cy="246888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Text 1"/>
          <p:cNvSpPr txBox="1"/>
          <p:nvPr/>
        </p:nvSpPr>
        <p:spPr>
          <a:xfrm>
            <a:off x="1142999" y="4314016"/>
            <a:ext cx="685800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10B981"/>
                </a:solidFill>
              </a:defRPr>
            </a:lvl1pPr>
          </a:lstStyle>
          <a:p>
            <a:pPr/>
            <a:r>
              <a:t>How Meridian Retail Co. grew revenue 62% in 6 months</a:t>
            </a:r>
          </a:p>
        </p:txBody>
      </p:sp>
      <p:sp>
        <p:nvSpPr>
          <p:cNvPr id="3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0B981"/>
                </a:solidFill>
              </a:defRPr>
            </a:lvl1pPr>
          </a:lstStyle>
          <a:p>
            <a:pPr/>
            <a:r>
              <a:t>Client Background</a:t>
            </a:r>
          </a:p>
        </p:txBody>
      </p:sp>
      <p:sp>
        <p:nvSpPr>
          <p:cNvPr id="33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Meridian Retail Co. — E-commerce &amp; Retail sector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Multi-channel retailer with a growing online customer base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Relied on legacy, disconnected systems for years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Sought a partner to modernize operations at scale</a:t>
            </a:r>
          </a:p>
        </p:txBody>
      </p:sp>
      <p:sp>
        <p:nvSpPr>
          <p:cNvPr id="34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0B981"/>
                </a:solidFill>
              </a:defRPr>
            </a:lvl1pPr>
          </a:lstStyle>
          <a:p>
            <a:pPr/>
            <a:r>
              <a:t>The Problem</a:t>
            </a:r>
          </a:p>
        </p:txBody>
      </p:sp>
      <p:sp>
        <p:nvSpPr>
          <p:cNvPr id="37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Declining online conversion rates quarter over quarter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Slow, error-prone order fulfillment process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Rising customer churn tied to poor experience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Legacy systems couldn't scale with demand</a:t>
            </a:r>
          </a:p>
        </p:txBody>
      </p:sp>
      <p:sp>
        <p:nvSpPr>
          <p:cNvPr id="38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0B981"/>
                </a:solidFill>
              </a:defRPr>
            </a:lvl1pPr>
          </a:lstStyle>
          <a:p>
            <a:pPr/>
            <a:r>
              <a:t>The Solution &amp; Approach</a:t>
            </a:r>
          </a:p>
        </p:txBody>
      </p:sp>
      <p:sp>
        <p:nvSpPr>
          <p:cNvPr id="41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Deployed an AI-driven personalization engine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Implemented supply chain optimization platform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Phased rollout to minimize business disruption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Dedicated success team for hands-on support</a:t>
            </a:r>
          </a:p>
        </p:txBody>
      </p:sp>
      <p:sp>
        <p:nvSpPr>
          <p:cNvPr id="42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0B981"/>
                </a:solidFill>
              </a:defRPr>
            </a:lvl1pPr>
          </a:lstStyle>
          <a:p>
            <a:pPr/>
            <a:r>
              <a:t>Implementation Timeline</a:t>
            </a:r>
          </a:p>
        </p:txBody>
      </p:sp>
      <p:sp>
        <p:nvSpPr>
          <p:cNvPr id="45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Month 1: Discovery &amp; Systems Audit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Month 2-3: Platform Integration &amp; Data Migration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Month 4: Pilot Rollout to Key Markets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F2933"/>
                </a:solidFill>
              </a:defRPr>
            </a:pPr>
            <a:r>
              <a:t>Month 5-6: Full-Scale Launch &amp; Optimization</a:t>
            </a:r>
          </a:p>
        </p:txBody>
      </p:sp>
      <p:sp>
        <p:nvSpPr>
          <p:cNvPr id="46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0B981"/>
                </a:solidFill>
              </a:defRPr>
            </a:lvl1pPr>
          </a:lstStyle>
          <a:p>
            <a:pPr/>
            <a:r>
              <a:t>Results &amp; Impact</a:t>
            </a:r>
          </a:p>
        </p:txBody>
      </p:sp>
      <p:pic>
        <p:nvPicPr>
          <p:cNvPr id="4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6719" y="1188719"/>
            <a:ext cx="4998722" cy="3749042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Text 1"/>
          <p:cNvSpPr txBox="1"/>
          <p:nvPr/>
        </p:nvSpPr>
        <p:spPr>
          <a:xfrm>
            <a:off x="5669279" y="1855787"/>
            <a:ext cx="3108961" cy="2414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" tIns="1905" rIns="1905" bIns="1905" anchor="ctr">
            <a:spAutoFit/>
          </a:bodyPr>
          <a:lstStyle/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1F2933"/>
                </a:solidFill>
              </a:defRPr>
            </a:pPr>
            <a:r>
              <a:t>Quarterly revenue grew from $2.1M to $3.4M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1F2933"/>
                </a:solidFill>
              </a:defRPr>
            </a:pPr>
            <a:r>
              <a:t>That's a 62% revenue increase in 6 months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1F2933"/>
                </a:solidFill>
              </a:defRPr>
            </a:pPr>
            <a:r>
              <a:t>Customer satisfaction rose from 72 to 91 (+26%)</a:t>
            </a:r>
          </a:p>
        </p:txBody>
      </p:sp>
      <p:sp>
        <p:nvSpPr>
          <p:cNvPr id="51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0B981"/>
                </a:solidFill>
              </a:defRPr>
            </a:lvl1pPr>
          </a:lstStyle>
          <a:p>
            <a:pPr/>
            <a:r>
              <a:t>Key Metrics</a:t>
            </a:r>
          </a:p>
        </p:txBody>
      </p:sp>
      <p:sp>
        <p:nvSpPr>
          <p:cNvPr id="54" name="Shape 1"/>
          <p:cNvSpPr/>
          <p:nvPr/>
        </p:nvSpPr>
        <p:spPr>
          <a:xfrm>
            <a:off x="36575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1F5F4"/>
          </a:solidFill>
          <a:ln w="12700">
            <a:solidFill>
              <a:srgbClr val="F1F5F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5" name="Text 2"/>
          <p:cNvSpPr txBox="1"/>
          <p:nvPr/>
        </p:nvSpPr>
        <p:spPr>
          <a:xfrm>
            <a:off x="594360" y="1371599"/>
            <a:ext cx="3566161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F2933"/>
                </a:solidFill>
              </a:defRPr>
            </a:pPr>
            <a:r>
              <a:t>ROI: 320%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F2933"/>
                </a:solidFill>
              </a:defRPr>
            </a:pPr>
            <a:r>
              <a:t>Investment: $200K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F2933"/>
                </a:solidFill>
              </a:defRPr>
            </a:pPr>
            <a:r>
              <a:t>Net Benefit: $640K</a:t>
            </a:r>
          </a:p>
        </p:txBody>
      </p:sp>
      <p:sp>
        <p:nvSpPr>
          <p:cNvPr id="56" name="Shape 3"/>
          <p:cNvSpPr/>
          <p:nvPr/>
        </p:nvSpPr>
        <p:spPr>
          <a:xfrm>
            <a:off x="475487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1F5F4"/>
          </a:solidFill>
          <a:ln w="12700">
            <a:solidFill>
              <a:srgbClr val="F1F5F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7" name="Text 4"/>
          <p:cNvSpPr txBox="1"/>
          <p:nvPr/>
        </p:nvSpPr>
        <p:spPr>
          <a:xfrm>
            <a:off x="4983479" y="1371599"/>
            <a:ext cx="3566161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F2933"/>
                </a:solidFill>
              </a:defRPr>
            </a:pPr>
            <a:r>
              <a:t>Revenue Growth: 62%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F2933"/>
                </a:solidFill>
              </a:defRPr>
            </a:pPr>
            <a:r>
              <a:t>CSAT Score: 72 → 91 (+26%)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F2933"/>
                </a:solidFill>
              </a:defRPr>
            </a:pPr>
            <a:r>
              <a:t>Support Tickets: -45%</a:t>
            </a:r>
          </a:p>
        </p:txBody>
      </p:sp>
      <p:sp>
        <p:nvSpPr>
          <p:cNvPr id="58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0B981"/>
                </a:solidFill>
              </a:defRPr>
            </a:lvl1pPr>
          </a:lstStyle>
          <a:p>
            <a:pPr/>
            <a:r>
              <a:t>Client Testimonial</a:t>
            </a:r>
          </a:p>
        </p:txBody>
      </p:sp>
      <p:sp>
        <p:nvSpPr>
          <p:cNvPr id="61" name="Text 1"/>
          <p:cNvSpPr txBox="1"/>
          <p:nvPr/>
        </p:nvSpPr>
        <p:spPr>
          <a:xfrm>
            <a:off x="777240" y="1097279"/>
            <a:ext cx="7589520" cy="310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sz="3200">
                <a:solidFill>
                  <a:srgbClr val="1F2933"/>
                </a:solidFill>
              </a:defRPr>
            </a:lvl1pPr>
          </a:lstStyle>
          <a:p>
            <a:pPr/>
            <a:r>
              <a:t>"This partnership transformed how we operate — revenue grew 62% in just six months, and our team finally has the tools to scale with confidence." — Sarah Chen, VP of Operations, Me</a:t>
            </a:r>
          </a:p>
        </p:txBody>
      </p:sp>
      <p:sp>
        <p:nvSpPr>
          <p:cNvPr id="62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0"/>
          <p:cNvSpPr txBox="1"/>
          <p:nvPr/>
        </p:nvSpPr>
        <p:spPr>
          <a:xfrm>
            <a:off x="777240" y="1828800"/>
            <a:ext cx="758952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3400">
                <a:solidFill>
                  <a:srgbClr val="1F2933"/>
                </a:solidFill>
              </a:defRPr>
            </a:lvl1pPr>
          </a:lstStyle>
          <a:p>
            <a:pPr/>
            <a:r>
              <a:t>Ready to write your own success story?</a:t>
            </a:r>
          </a:p>
        </p:txBody>
      </p:sp>
      <p:sp>
        <p:nvSpPr>
          <p:cNvPr id="65" name="Text 1"/>
          <p:cNvSpPr txBox="1"/>
          <p:nvPr/>
        </p:nvSpPr>
        <p:spPr>
          <a:xfrm>
            <a:off x="777240" y="2788920"/>
            <a:ext cx="7589520" cy="38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>
                <a:solidFill>
                  <a:srgbClr val="10B981"/>
                </a:solidFill>
              </a:defRPr>
            </a:lvl1pPr>
          </a:lstStyle>
          <a:p>
            <a:pPr/>
            <a:r>
              <a:t>hello@ourcompany.com</a:t>
            </a:r>
          </a:p>
        </p:txBody>
      </p:sp>
      <p:sp>
        <p:nvSpPr>
          <p:cNvPr id="66" name="Shape 2"/>
          <p:cNvSpPr/>
          <p:nvPr/>
        </p:nvSpPr>
        <p:spPr>
          <a:xfrm>
            <a:off x="3657600" y="1691639"/>
            <a:ext cx="1828801" cy="1"/>
          </a:xfrm>
          <a:prstGeom prst="line">
            <a:avLst/>
          </a:prstGeom>
          <a:ln w="25400">
            <a:solidFill>
              <a:srgbClr val="10B98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7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