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" name="Shape 2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/>
          <p:nvPr>
            <p:ph type="sldNum" sz="quarter" idx="2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553200" y="47672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111827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0"/>
          <p:cNvSpPr txBox="1"/>
          <p:nvPr/>
        </p:nvSpPr>
        <p:spPr>
          <a:xfrm>
            <a:off x="594360" y="457200"/>
            <a:ext cx="795527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b="1" sz="4000">
                <a:solidFill>
                  <a:srgbClr val="111827"/>
                </a:solidFill>
              </a:defRPr>
            </a:lvl1pPr>
          </a:lstStyle>
          <a:p>
            <a:pPr/>
            <a:r>
              <a:t>BRAND IDENTITY GUIDELINES</a:t>
            </a:r>
          </a:p>
        </p:txBody>
      </p:sp>
      <p:pic>
        <p:nvPicPr>
          <p:cNvPr id="2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66605" y="1554480"/>
            <a:ext cx="1410790" cy="246888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Text 1"/>
          <p:cNvSpPr txBox="1"/>
          <p:nvPr/>
        </p:nvSpPr>
        <p:spPr>
          <a:xfrm>
            <a:off x="1142999" y="4314016"/>
            <a:ext cx="685800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5B4FE9"/>
                </a:solidFill>
              </a:defRPr>
            </a:lvl1pPr>
          </a:lstStyle>
          <a:p>
            <a:pPr/>
            <a:r>
              <a:t>A Complete Design System Reference</a:t>
            </a:r>
          </a:p>
        </p:txBody>
      </p:sp>
      <p:sp>
        <p:nvSpPr>
          <p:cNvPr id="3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5B4FE9"/>
                </a:solidFill>
              </a:defRPr>
            </a:lvl1pPr>
          </a:lstStyle>
          <a:p>
            <a:pPr/>
            <a:r>
              <a:t>Brand Story &amp; Mission</a:t>
            </a:r>
          </a:p>
        </p:txBody>
      </p:sp>
      <p:sp>
        <p:nvSpPr>
          <p:cNvPr id="33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Founded to make thoughtful design accessible to every team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Mission: empower brands to communicate with clarity and confidence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Vision: a consistent, recognizable identity across every touchpoint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A values-driven approach guides every visual decision</a:t>
            </a:r>
          </a:p>
        </p:txBody>
      </p:sp>
      <p:sp>
        <p:nvSpPr>
          <p:cNvPr id="34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5B4FE9"/>
                </a:solidFill>
              </a:defRPr>
            </a:lvl1pPr>
          </a:lstStyle>
          <a:p>
            <a:pPr/>
            <a:r>
              <a:t>Brand Values</a:t>
            </a:r>
          </a:p>
        </p:txBody>
      </p:sp>
      <p:sp>
        <p:nvSpPr>
          <p:cNvPr id="37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Clarity — communicate without clutter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Consistency — every touchpoint feels unmistakably us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Craft — detail-oriented execution, always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Warmth — human and approachable, never cold</a:t>
            </a:r>
          </a:p>
        </p:txBody>
      </p:sp>
      <p:sp>
        <p:nvSpPr>
          <p:cNvPr id="38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5B4FE9"/>
                </a:solidFill>
              </a:defRPr>
            </a:lvl1pPr>
          </a:lstStyle>
          <a:p>
            <a:pPr/>
            <a:r>
              <a:t>Logo Usage — Primary &amp; Secondary</a:t>
            </a:r>
          </a:p>
        </p:txBody>
      </p:sp>
      <p:sp>
        <p:nvSpPr>
          <p:cNvPr id="41" name="Shape 1"/>
          <p:cNvSpPr/>
          <p:nvPr/>
        </p:nvSpPr>
        <p:spPr>
          <a:xfrm>
            <a:off x="36575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5F5F7"/>
          </a:solidFill>
          <a:ln w="12700">
            <a:solidFill>
              <a:srgbClr val="F5F5F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2" name="Text 2"/>
          <p:cNvSpPr txBox="1"/>
          <p:nvPr/>
        </p:nvSpPr>
        <p:spPr>
          <a:xfrm>
            <a:off x="594360" y="1371599"/>
            <a:ext cx="3566161" cy="197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Full-color primary mark for hero placements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Minimum size: 24px digital / 0.5in print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Use on white or Cloud backgrounds</a:t>
            </a:r>
          </a:p>
        </p:txBody>
      </p:sp>
      <p:sp>
        <p:nvSpPr>
          <p:cNvPr id="43" name="Shape 3"/>
          <p:cNvSpPr/>
          <p:nvPr/>
        </p:nvSpPr>
        <p:spPr>
          <a:xfrm>
            <a:off x="475487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5F5F7"/>
          </a:solidFill>
          <a:ln w="12700">
            <a:solidFill>
              <a:srgbClr val="F5F5F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4" name="Text 4"/>
          <p:cNvSpPr txBox="1"/>
          <p:nvPr/>
        </p:nvSpPr>
        <p:spPr>
          <a:xfrm>
            <a:off x="4983479" y="1371599"/>
            <a:ext cx="3566161" cy="197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Monochrome version for single-color contexts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Icon-only mark for small avatars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Reversed white mark for dark backgrounds</a:t>
            </a:r>
          </a:p>
        </p:txBody>
      </p:sp>
      <p:sp>
        <p:nvSpPr>
          <p:cNvPr id="45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5B4FE9"/>
                </a:solidFill>
              </a:defRPr>
            </a:lvl1pPr>
          </a:lstStyle>
          <a:p>
            <a:pPr/>
            <a:r>
              <a:t>Logo Usage — Clear Space &amp; Don'ts</a:t>
            </a:r>
          </a:p>
        </p:txBody>
      </p:sp>
      <p:sp>
        <p:nvSpPr>
          <p:cNvPr id="48" name="Shape 1"/>
          <p:cNvSpPr/>
          <p:nvPr/>
        </p:nvSpPr>
        <p:spPr>
          <a:xfrm>
            <a:off x="36575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5F5F7"/>
          </a:solidFill>
          <a:ln w="12700">
            <a:solidFill>
              <a:srgbClr val="F5F5F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9" name="Text 2"/>
          <p:cNvSpPr txBox="1"/>
          <p:nvPr/>
        </p:nvSpPr>
        <p:spPr>
          <a:xfrm>
            <a:off x="594360" y="1371599"/>
            <a:ext cx="3566161" cy="197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Maintain clear space equal to logo height on all sides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Never crowd the mark with text or imagery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Scale proportionally — never distort</a:t>
            </a:r>
          </a:p>
        </p:txBody>
      </p:sp>
      <p:sp>
        <p:nvSpPr>
          <p:cNvPr id="50" name="Shape 3"/>
          <p:cNvSpPr/>
          <p:nvPr/>
        </p:nvSpPr>
        <p:spPr>
          <a:xfrm>
            <a:off x="475487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5F5F7"/>
          </a:solidFill>
          <a:ln w="12700">
            <a:solidFill>
              <a:srgbClr val="F5F5F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1" name="Text 4"/>
          <p:cNvSpPr txBox="1"/>
          <p:nvPr/>
        </p:nvSpPr>
        <p:spPr>
          <a:xfrm>
            <a:off x="4983479" y="1371599"/>
            <a:ext cx="3566161" cy="197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Don't recolor outside the approved palette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Don't rotate, skew, or add effects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Don't place on low-contrast backgrounds</a:t>
            </a:r>
          </a:p>
        </p:txBody>
      </p:sp>
      <p:sp>
        <p:nvSpPr>
          <p:cNvPr id="52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5B4FE9"/>
                </a:solidFill>
              </a:defRPr>
            </a:lvl1pPr>
          </a:lstStyle>
          <a:p>
            <a:pPr/>
            <a:r>
              <a:t>Color Palette</a:t>
            </a:r>
          </a:p>
        </p:txBody>
      </p:sp>
      <p:sp>
        <p:nvSpPr>
          <p:cNvPr id="55" name="Shape 1"/>
          <p:cNvSpPr/>
          <p:nvPr/>
        </p:nvSpPr>
        <p:spPr>
          <a:xfrm>
            <a:off x="36575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5F5F7"/>
          </a:solidFill>
          <a:ln w="12700">
            <a:solidFill>
              <a:srgbClr val="F5F5F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6" name="Text 2"/>
          <p:cNvSpPr txBox="1"/>
          <p:nvPr/>
        </p:nvSpPr>
        <p:spPr>
          <a:xfrm>
            <a:off x="594360" y="1371599"/>
            <a:ext cx="3566161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Primary — Indigo Pulse #5B4FE9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Primary — Ink #111827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Primary — Cloud #F5F5F7</a:t>
            </a:r>
          </a:p>
        </p:txBody>
      </p:sp>
      <p:sp>
        <p:nvSpPr>
          <p:cNvPr id="57" name="Shape 3"/>
          <p:cNvSpPr/>
          <p:nvPr/>
        </p:nvSpPr>
        <p:spPr>
          <a:xfrm>
            <a:off x="475487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5F5F7"/>
          </a:solidFill>
          <a:ln w="12700">
            <a:solidFill>
              <a:srgbClr val="F5F5F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8" name="Text 4"/>
          <p:cNvSpPr txBox="1"/>
          <p:nvPr/>
        </p:nvSpPr>
        <p:spPr>
          <a:xfrm>
            <a:off x="4983479" y="1371599"/>
            <a:ext cx="3566161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Secondary — Slate #6B7280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Secondary — Mist #E5E7EB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Secondary — Accent Tint #A5B4FC</a:t>
            </a:r>
          </a:p>
        </p:txBody>
      </p:sp>
      <p:sp>
        <p:nvSpPr>
          <p:cNvPr id="59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5B4FE9"/>
                </a:solidFill>
              </a:defRPr>
            </a:lvl1pPr>
          </a:lstStyle>
          <a:p>
            <a:pPr/>
            <a:r>
              <a:t>Typography System</a:t>
            </a:r>
          </a:p>
        </p:txBody>
      </p:sp>
      <p:sp>
        <p:nvSpPr>
          <p:cNvPr id="62" name="Shape 1"/>
          <p:cNvSpPr/>
          <p:nvPr/>
        </p:nvSpPr>
        <p:spPr>
          <a:xfrm>
            <a:off x="36575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5F5F7"/>
          </a:solidFill>
          <a:ln w="12700">
            <a:solidFill>
              <a:srgbClr val="F5F5F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3" name="Text 2"/>
          <p:cNvSpPr txBox="1"/>
          <p:nvPr/>
        </p:nvSpPr>
        <p:spPr>
          <a:xfrm>
            <a:off x="594360" y="1371599"/>
            <a:ext cx="3566161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Headings: Sora Bold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Geometric and confident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Used for titles &amp; section headers</a:t>
            </a:r>
          </a:p>
        </p:txBody>
      </p:sp>
      <p:sp>
        <p:nvSpPr>
          <p:cNvPr id="64" name="Shape 3"/>
          <p:cNvSpPr/>
          <p:nvPr/>
        </p:nvSpPr>
        <p:spPr>
          <a:xfrm>
            <a:off x="475487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5F5F7"/>
          </a:solidFill>
          <a:ln w="12700">
            <a:solidFill>
              <a:srgbClr val="F5F5F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5" name="Text 4"/>
          <p:cNvSpPr txBox="1"/>
          <p:nvPr/>
        </p:nvSpPr>
        <p:spPr>
          <a:xfrm>
            <a:off x="4983479" y="1371599"/>
            <a:ext cx="3566161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Body: Inter Regular/Medium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Clean, highly legible sans-serif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Used for paragraphs &amp; UI copy</a:t>
            </a:r>
          </a:p>
        </p:txBody>
      </p:sp>
      <p:sp>
        <p:nvSpPr>
          <p:cNvPr id="66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5B4FE9"/>
                </a:solidFill>
              </a:defRPr>
            </a:lvl1pPr>
          </a:lstStyle>
          <a:p>
            <a:pPr/>
            <a:r>
              <a:t>Iconography &amp; Imagery Style</a:t>
            </a:r>
          </a:p>
        </p:txBody>
      </p:sp>
      <p:sp>
        <p:nvSpPr>
          <p:cNvPr id="69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Line icons with consistent 2px stroke weight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Rounded corners matching logo geometry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Single hero accent color for active states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Imagery: bright, candid, human-centered</a:t>
            </a:r>
          </a:p>
        </p:txBody>
      </p:sp>
      <p:sp>
        <p:nvSpPr>
          <p:cNvPr id="7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5B4FE9"/>
                </a:solidFill>
              </a:defRPr>
            </a:lvl1pPr>
          </a:lstStyle>
          <a:p>
            <a:pPr/>
            <a:r>
              <a:t>Voice &amp; Tone Guide</a:t>
            </a:r>
          </a:p>
        </p:txBody>
      </p:sp>
      <p:sp>
        <p:nvSpPr>
          <p:cNvPr id="73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Confident — we know our craft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Clear — no jargon, no fluff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Warm — friendly without being casual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Human — always written by people, for people</a:t>
            </a:r>
          </a:p>
        </p:txBody>
      </p:sp>
      <p:sp>
        <p:nvSpPr>
          <p:cNvPr id="74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5B4FE9"/>
                </a:solidFill>
              </a:defRPr>
            </a:lvl1pPr>
          </a:lstStyle>
          <a:p>
            <a:pPr/>
            <a:r>
              <a:t>Application Examples</a:t>
            </a:r>
          </a:p>
        </p:txBody>
      </p:sp>
      <p:sp>
        <p:nvSpPr>
          <p:cNvPr id="77" name="Shape 1"/>
          <p:cNvSpPr/>
          <p:nvPr/>
        </p:nvSpPr>
        <p:spPr>
          <a:xfrm>
            <a:off x="36575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5F5F7"/>
          </a:solidFill>
          <a:ln w="12700">
            <a:solidFill>
              <a:srgbClr val="F5F5F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8" name="Text 2"/>
          <p:cNvSpPr txBox="1"/>
          <p:nvPr/>
        </p:nvSpPr>
        <p:spPr>
          <a:xfrm>
            <a:off x="594360" y="1371599"/>
            <a:ext cx="3566161" cy="197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Business card: logo + Indigo Pulse accent bar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Letterhead: minimal header, generous margins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Envelope: icon mark only</a:t>
            </a:r>
          </a:p>
        </p:txBody>
      </p:sp>
      <p:sp>
        <p:nvSpPr>
          <p:cNvPr id="79" name="Shape 3"/>
          <p:cNvSpPr/>
          <p:nvPr/>
        </p:nvSpPr>
        <p:spPr>
          <a:xfrm>
            <a:off x="475487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5F5F7"/>
          </a:solidFill>
          <a:ln w="12700">
            <a:solidFill>
              <a:srgbClr val="F5F5F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0" name="Text 4"/>
          <p:cNvSpPr txBox="1"/>
          <p:nvPr/>
        </p:nvSpPr>
        <p:spPr>
          <a:xfrm>
            <a:off x="4983479" y="1371599"/>
            <a:ext cx="3566161" cy="2352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Social avatar: icon-only mark on Cloud bg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Cover banners: hero accent color blocking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Email signature: wordmark + contact details</a:t>
            </a:r>
          </a:p>
        </p:txBody>
      </p:sp>
      <p:sp>
        <p:nvSpPr>
          <p:cNvPr id="81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5B4FE9"/>
                </a:solidFill>
              </a:defRPr>
            </a:lvl1pPr>
          </a:lstStyle>
          <a:p>
            <a:pPr/>
            <a:r>
              <a:t>Photography Guidelines</a:t>
            </a:r>
          </a:p>
        </p:txBody>
      </p:sp>
      <p:sp>
        <p:nvSpPr>
          <p:cNvPr id="84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Natural lighting, minimal post-processing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Authentic, unposed human moments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Consistent color grade aligned to brand palette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Avoid stock-photo clichés and heavy filters</a:t>
            </a:r>
          </a:p>
        </p:txBody>
      </p:sp>
      <p:sp>
        <p:nvSpPr>
          <p:cNvPr id="85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5B4FE9"/>
                </a:solidFill>
              </a:defRPr>
            </a:lvl1pPr>
          </a:lstStyle>
          <a:p>
            <a:pPr/>
            <a:r>
              <a:t>Do's and Don'ts Summary</a:t>
            </a:r>
          </a:p>
        </p:txBody>
      </p:sp>
      <p:sp>
        <p:nvSpPr>
          <p:cNvPr id="88" name="Shape 1"/>
          <p:cNvSpPr/>
          <p:nvPr/>
        </p:nvSpPr>
        <p:spPr>
          <a:xfrm>
            <a:off x="36575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5F5F7"/>
          </a:solidFill>
          <a:ln w="12700">
            <a:solidFill>
              <a:srgbClr val="F5F5F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9" name="Text 2"/>
          <p:cNvSpPr txBox="1"/>
          <p:nvPr/>
        </p:nvSpPr>
        <p:spPr>
          <a:xfrm>
            <a:off x="594360" y="1371599"/>
            <a:ext cx="3566161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Do use approved logo files only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Do maintain clear space and scale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Do follow the color and type system</a:t>
            </a:r>
          </a:p>
        </p:txBody>
      </p:sp>
      <p:sp>
        <p:nvSpPr>
          <p:cNvPr id="90" name="Shape 3"/>
          <p:cNvSpPr/>
          <p:nvPr/>
        </p:nvSpPr>
        <p:spPr>
          <a:xfrm>
            <a:off x="475487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5F5F7"/>
          </a:solidFill>
          <a:ln w="12700">
            <a:solidFill>
              <a:srgbClr val="F5F5F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1" name="Text 4"/>
          <p:cNvSpPr txBox="1"/>
          <p:nvPr/>
        </p:nvSpPr>
        <p:spPr>
          <a:xfrm>
            <a:off x="4983479" y="1371599"/>
            <a:ext cx="3566161" cy="159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Don't stretch or recolor the logo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Don't mix unapproved fonts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111827"/>
                </a:solidFill>
              </a:defRPr>
            </a:pPr>
            <a:r>
              <a:t>Don't crowd layouts — protect white space</a:t>
            </a:r>
          </a:p>
        </p:txBody>
      </p:sp>
      <p:sp>
        <p:nvSpPr>
          <p:cNvPr id="92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5B4FE9"/>
                </a:solidFill>
              </a:defRPr>
            </a:lvl1pPr>
          </a:lstStyle>
          <a:p>
            <a:pPr/>
            <a:r>
              <a:t>Digital Asset Usage</a:t>
            </a:r>
          </a:p>
        </p:txBody>
      </p:sp>
      <p:sp>
        <p:nvSpPr>
          <p:cNvPr id="95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Use provided SVG/PNG exports for web and app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Maintain accent color consistency across platforms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Optimize images for fast load without quality loss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111827"/>
                </a:solidFill>
              </a:defRPr>
            </a:pPr>
            <a:r>
              <a:t>Access all assets via the central brand library</a:t>
            </a:r>
          </a:p>
        </p:txBody>
      </p:sp>
      <p:sp>
        <p:nvSpPr>
          <p:cNvPr id="96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 0"/>
          <p:cNvSpPr txBox="1"/>
          <p:nvPr/>
        </p:nvSpPr>
        <p:spPr>
          <a:xfrm>
            <a:off x="777240" y="1828800"/>
            <a:ext cx="758952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b="1" sz="3400">
                <a:solidFill>
                  <a:srgbClr val="111827"/>
                </a:solidFill>
              </a:defRPr>
            </a:lvl1pPr>
          </a:lstStyle>
          <a:p>
            <a:pPr/>
            <a:r>
              <a:t>Let's build a stronger brand, together.</a:t>
            </a:r>
          </a:p>
        </p:txBody>
      </p:sp>
      <p:sp>
        <p:nvSpPr>
          <p:cNvPr id="99" name="Text 1"/>
          <p:cNvSpPr txBox="1"/>
          <p:nvPr/>
        </p:nvSpPr>
        <p:spPr>
          <a:xfrm>
            <a:off x="777240" y="2788920"/>
            <a:ext cx="7589520" cy="38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>
                <a:solidFill>
                  <a:srgbClr val="5B4FE9"/>
                </a:solidFill>
              </a:defRPr>
            </a:lvl1pPr>
          </a:lstStyle>
          <a:p>
            <a:pPr/>
            <a:r>
              <a:t>brand@company.com  ·  www.company.com</a:t>
            </a:r>
          </a:p>
        </p:txBody>
      </p:sp>
      <p:sp>
        <p:nvSpPr>
          <p:cNvPr id="100" name="Shape 2"/>
          <p:cNvSpPr/>
          <p:nvPr/>
        </p:nvSpPr>
        <p:spPr>
          <a:xfrm>
            <a:off x="3657600" y="1691639"/>
            <a:ext cx="1828801" cy="1"/>
          </a:xfrm>
          <a:prstGeom prst="line">
            <a:avLst/>
          </a:prstGeom>
          <a:ln w="25400">
            <a:solidFill>
              <a:srgbClr val="5B4FE9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1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